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61" r:id="rId2"/>
  </p:sldMasterIdLst>
  <p:notesMasterIdLst>
    <p:notesMasterId r:id="rId9"/>
  </p:notesMasterIdLst>
  <p:sldIdLst>
    <p:sldId id="256" r:id="rId3"/>
    <p:sldId id="269" r:id="rId4"/>
    <p:sldId id="267" r:id="rId5"/>
    <p:sldId id="262" r:id="rId6"/>
    <p:sldId id="259" r:id="rId7"/>
    <p:sldId id="265" r:id="rId8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B782662F-8CF7-4AC7-A5DA-7C0F017B0542}" type="datetimeFigureOut">
              <a:rPr lang="en-US" smtClean="0"/>
              <a:t>12/22/2017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9F32DA41-7C97-4504-A877-66EC886ED0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2515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32DA41-7C97-4504-A877-66EC886ED01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2172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04800"/>
            <a:ext cx="7772400" cy="4114800"/>
          </a:xfrm>
        </p:spPr>
        <p:txBody>
          <a:bodyPr/>
          <a:lstStyle>
            <a:lvl1pPr algn="ctr">
              <a:defRPr sz="8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953000"/>
            <a:ext cx="6400800" cy="685800"/>
          </a:xfrm>
        </p:spPr>
        <p:txBody>
          <a:bodyPr/>
          <a:lstStyle>
            <a:lvl1pPr marL="0" indent="0" algn="ctr">
              <a:buFontTx/>
              <a:buNone/>
              <a:defRPr sz="44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 algn="r">
              <a:defRPr sz="1400"/>
            </a:lvl1pPr>
          </a:lstStyle>
          <a:p>
            <a:fld id="{A141BC0B-F3C3-4CF7-930F-C0E1C41B584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8CF0C4-5972-4177-9598-804C6107F11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04604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CB7C5D-16F3-41B7-A707-C3A67D1EDA8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570890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6806FE19-BEAB-403E-81FB-E939D95E36CC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55985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B86EE4-314B-4913-B7C9-F98F1A3FB733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40199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E663E5-2657-4202-87BE-5F1EE900AADF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98885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4B8AF4-B460-4CFA-9676-49CDFC456CC1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84422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F8FD32-1265-49C2-9396-A1E0E33A01B8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33621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88EF4E-4C64-4728-866E-61F2EF9718A8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75659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8D8D8F-64A5-4C81-B204-7EE7A173AD16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82950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0EAC22-5CCB-4BC5-9382-E0D390AFA42F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9192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B6B517-7CFF-4311-BDDF-EAD1E0023E7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01469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613A38-65DF-4FE6-A1C8-E95C1B93CA44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87605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67A37A-8BE2-425D-882A-69CF4DE9E476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7830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54A6F1-C5BD-4EB5-A000-28EC36F41EEC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89454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7B47F5B-D06D-4A47-9E14-3D3AAF4900E2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71744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B94864-BCD4-4869-A00B-C759530E433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72733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7F4DA6-5DDA-4FAE-AAC6-F8946D5ADEE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74843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B989C8-40AD-4B44-B35C-E67B8D031FD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88791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773C6C-3659-4E35-B6EB-BDC5FC37A4B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4844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AEF858-EBA6-4AB7-8CF1-C21A9658238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767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E39B72-ADB7-483E-B1A0-D2FC8757F8F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67589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93F94F-905C-4F2B-9F07-AED7302AF63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4689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latin typeface="+mn-lt"/>
              </a:defRPr>
            </a:lvl1pPr>
          </a:lstStyle>
          <a:p>
            <a:endParaRPr lang="en-US" alt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latin typeface="+mn-lt"/>
              </a:defRPr>
            </a:lvl1pPr>
          </a:lstStyle>
          <a:p>
            <a:endParaRPr lang="en-US" altLang="en-US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latin typeface="+mn-lt"/>
              </a:defRPr>
            </a:lvl1pPr>
          </a:lstStyle>
          <a:p>
            <a:fld id="{F14FDD59-4DB1-4800-91A1-D7B66114072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2pPr>
      <a:lvl3pPr algn="l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3pPr>
      <a:lvl4pPr algn="l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4pPr>
      <a:lvl5pPr algn="l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4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36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B5D29E08-2CC7-43FA-B2E8-17AD831CD515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022801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7" Type="http://schemas.openxmlformats.org/officeDocument/2006/relationships/image" Target="../media/image11.wm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0.wmf"/><Relationship Id="rId5" Type="http://schemas.openxmlformats.org/officeDocument/2006/relationships/image" Target="../media/image9.wmf"/><Relationship Id="rId4" Type="http://schemas.openxmlformats.org/officeDocument/2006/relationships/image" Target="../media/image8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r>
              <a:rPr lang="en-US" altLang="en-US" sz="3600" dirty="0">
                <a:solidFill>
                  <a:schemeClr val="accent1"/>
                </a:solidFill>
              </a:rPr>
              <a:t>Me llamo _________      </a:t>
            </a:r>
            <a:r>
              <a:rPr lang="en-US" altLang="en-US" sz="3600" dirty="0" smtClean="0">
                <a:solidFill>
                  <a:schemeClr val="accent1"/>
                </a:solidFill>
              </a:rPr>
              <a:t>        Clase </a:t>
            </a:r>
            <a:r>
              <a:rPr lang="en-US" altLang="en-US" sz="3600" dirty="0" smtClean="0">
                <a:solidFill>
                  <a:schemeClr val="accent1"/>
                </a:solidFill>
              </a:rPr>
              <a:t>602 </a:t>
            </a:r>
            <a:r>
              <a:rPr lang="en-US" altLang="en-US" sz="3600" dirty="0" smtClean="0">
                <a:solidFill>
                  <a:schemeClr val="accent1"/>
                </a:solidFill>
              </a:rPr>
              <a:t/>
            </a:r>
            <a:br>
              <a:rPr lang="en-US" altLang="en-US" sz="3600" dirty="0" smtClean="0">
                <a:solidFill>
                  <a:schemeClr val="accent1"/>
                </a:solidFill>
              </a:rPr>
            </a:br>
            <a:r>
              <a:rPr lang="en-US" altLang="en-US" sz="3600" dirty="0" smtClean="0">
                <a:solidFill>
                  <a:schemeClr val="accent1"/>
                </a:solidFill>
              </a:rPr>
              <a:t>La </a:t>
            </a:r>
            <a:r>
              <a:rPr lang="en-US" altLang="en-US" sz="3600" dirty="0">
                <a:solidFill>
                  <a:schemeClr val="accent1"/>
                </a:solidFill>
              </a:rPr>
              <a:t>fecha es </a:t>
            </a:r>
            <a:r>
              <a:rPr lang="en-US" altLang="en-US" sz="3600" dirty="0" smtClean="0">
                <a:solidFill>
                  <a:schemeClr val="accent1"/>
                </a:solidFill>
              </a:rPr>
              <a:t>2 de enero </a:t>
            </a:r>
            <a:r>
              <a:rPr lang="en-US" altLang="en-US" sz="3600" dirty="0">
                <a:solidFill>
                  <a:schemeClr val="accent1"/>
                </a:solidFill>
              </a:rPr>
              <a:t>del </a:t>
            </a:r>
            <a:r>
              <a:rPr lang="en-US" altLang="en-US" sz="3600" dirty="0" smtClean="0">
                <a:solidFill>
                  <a:schemeClr val="accent1"/>
                </a:solidFill>
              </a:rPr>
              <a:t>2018</a:t>
            </a:r>
            <a:endParaRPr lang="en-US" altLang="en-US" sz="3600" dirty="0">
              <a:solidFill>
                <a:schemeClr val="accent1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1371600"/>
            <a:ext cx="9144000" cy="5334000"/>
          </a:xfrm>
        </p:spPr>
        <p:txBody>
          <a:bodyPr/>
          <a:lstStyle/>
          <a:p>
            <a:pPr marL="762000" indent="-762000">
              <a:lnSpc>
                <a:spcPct val="90000"/>
              </a:lnSpc>
              <a:buFontTx/>
              <a:buNone/>
            </a:pPr>
            <a:r>
              <a:rPr lang="es-ES_tradnl" altLang="en-US" sz="3600" dirty="0">
                <a:solidFill>
                  <a:srgbClr val="FF0000"/>
                </a:solidFill>
              </a:rPr>
              <a:t>Propósito # </a:t>
            </a:r>
            <a:r>
              <a:rPr lang="es-ES_tradnl" altLang="en-US" sz="3600" dirty="0" smtClean="0">
                <a:solidFill>
                  <a:srgbClr val="FF0000"/>
                </a:solidFill>
              </a:rPr>
              <a:t>39: </a:t>
            </a:r>
            <a:r>
              <a:rPr lang="es-ES_tradnl" altLang="en-US" sz="3600" dirty="0"/>
              <a:t>¿Cuántos cuartos tiene tu casa o apartamento</a:t>
            </a:r>
            <a:r>
              <a:rPr lang="es-ES_tradnl" altLang="en-US" sz="3600" dirty="0" smtClean="0"/>
              <a:t>?</a:t>
            </a:r>
          </a:p>
          <a:p>
            <a:pPr marL="762000" indent="-762000">
              <a:lnSpc>
                <a:spcPct val="90000"/>
              </a:lnSpc>
              <a:buNone/>
            </a:pPr>
            <a:r>
              <a:rPr lang="es-ES_tradnl" altLang="en-US" sz="2800" i="1" dirty="0">
                <a:solidFill>
                  <a:srgbClr val="7030A0"/>
                </a:solidFill>
              </a:rPr>
              <a:t>L.O. –to </a:t>
            </a:r>
            <a:r>
              <a:rPr lang="es-ES_tradnl" altLang="en-US" sz="2800" i="1" dirty="0" err="1">
                <a:solidFill>
                  <a:srgbClr val="7030A0"/>
                </a:solidFill>
              </a:rPr>
              <a:t>review</a:t>
            </a:r>
            <a:r>
              <a:rPr lang="es-ES_tradnl" altLang="en-US" sz="2800" i="1" dirty="0">
                <a:solidFill>
                  <a:srgbClr val="7030A0"/>
                </a:solidFill>
              </a:rPr>
              <a:t> </a:t>
            </a:r>
            <a:r>
              <a:rPr lang="es-ES_tradnl" altLang="en-US" sz="2800" i="1" dirty="0" err="1">
                <a:solidFill>
                  <a:srgbClr val="7030A0"/>
                </a:solidFill>
              </a:rPr>
              <a:t>rooms</a:t>
            </a:r>
            <a:r>
              <a:rPr lang="es-ES_tradnl" altLang="en-US" sz="2800" i="1" dirty="0">
                <a:solidFill>
                  <a:srgbClr val="7030A0"/>
                </a:solidFill>
              </a:rPr>
              <a:t> of a home/</a:t>
            </a:r>
            <a:r>
              <a:rPr lang="es-ES_tradnl" altLang="en-US" sz="2800" i="1" dirty="0" err="1">
                <a:solidFill>
                  <a:srgbClr val="7030A0"/>
                </a:solidFill>
              </a:rPr>
              <a:t>furniture</a:t>
            </a:r>
            <a:r>
              <a:rPr lang="es-ES_tradnl" altLang="en-US" sz="2800" i="1" dirty="0">
                <a:solidFill>
                  <a:srgbClr val="7030A0"/>
                </a:solidFill>
              </a:rPr>
              <a:t>/</a:t>
            </a:r>
            <a:r>
              <a:rPr lang="es-ES_tradnl" altLang="en-US" sz="2800" i="1" dirty="0" err="1">
                <a:solidFill>
                  <a:srgbClr val="7030A0"/>
                </a:solidFill>
              </a:rPr>
              <a:t>appliances</a:t>
            </a:r>
            <a:endParaRPr lang="es-ES_tradnl" altLang="en-US" sz="2800" i="1" dirty="0">
              <a:solidFill>
                <a:srgbClr val="7030A0"/>
              </a:solidFill>
            </a:endParaRPr>
          </a:p>
          <a:p>
            <a:pPr marL="762000" indent="-762000">
              <a:lnSpc>
                <a:spcPct val="90000"/>
              </a:lnSpc>
              <a:buNone/>
            </a:pPr>
            <a:r>
              <a:rPr lang="es-ES_tradnl" altLang="en-US" sz="3600" dirty="0" smtClean="0">
                <a:solidFill>
                  <a:srgbClr val="FF0000"/>
                </a:solidFill>
              </a:rPr>
              <a:t>Actividad </a:t>
            </a:r>
            <a:r>
              <a:rPr lang="es-ES_tradnl" altLang="en-US" sz="3600" dirty="0">
                <a:solidFill>
                  <a:srgbClr val="FF0000"/>
                </a:solidFill>
              </a:rPr>
              <a:t>Inicial</a:t>
            </a:r>
            <a:r>
              <a:rPr lang="es-ES_tradnl" altLang="en-US" sz="3600" dirty="0" smtClean="0">
                <a:solidFill>
                  <a:srgbClr val="FF0000"/>
                </a:solidFill>
              </a:rPr>
              <a:t>: </a:t>
            </a:r>
            <a:r>
              <a:rPr lang="es-ES_tradnl" altLang="en-US" sz="3600" dirty="0" smtClean="0"/>
              <a:t>Copia y responde</a:t>
            </a:r>
          </a:p>
          <a:p>
            <a:pPr marL="762000" indent="-762000">
              <a:lnSpc>
                <a:spcPct val="90000"/>
              </a:lnSpc>
              <a:buNone/>
            </a:pPr>
            <a:r>
              <a:rPr lang="es-ES_tradnl" altLang="en-US" sz="3600" dirty="0" smtClean="0"/>
              <a:t>1. </a:t>
            </a:r>
            <a:r>
              <a:rPr lang="es-ES_tradnl" altLang="en-US" sz="3600" dirty="0" smtClean="0"/>
              <a:t>¿Tu </a:t>
            </a:r>
            <a:r>
              <a:rPr lang="es-ES_tradnl" altLang="en-US" sz="3600" dirty="0" smtClean="0"/>
              <a:t>casa o apartamento es grande o pequeña?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s-ES_tradnl" altLang="en-US" sz="3600" dirty="0" smtClean="0"/>
              <a:t>2. ¿Cuantos </a:t>
            </a:r>
            <a:r>
              <a:rPr lang="es-ES_tradnl" altLang="en-US" sz="3600" dirty="0"/>
              <a:t>cuartos </a:t>
            </a:r>
            <a:r>
              <a:rPr lang="es-ES_tradnl" altLang="en-US" sz="2800" i="1" dirty="0"/>
              <a:t>(</a:t>
            </a:r>
            <a:r>
              <a:rPr lang="es-ES_tradnl" altLang="en-US" sz="2800" i="1" dirty="0" err="1"/>
              <a:t>rooms</a:t>
            </a:r>
            <a:r>
              <a:rPr lang="es-ES_tradnl" altLang="en-US" sz="2800" i="1" dirty="0"/>
              <a:t>)</a:t>
            </a:r>
            <a:r>
              <a:rPr lang="es-ES_tradnl" altLang="en-US" sz="3600" dirty="0"/>
              <a:t> tiene tu casa o apartamento?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s-ES_tradnl" altLang="en-US" sz="3600" dirty="0" smtClean="0"/>
              <a:t>3. ¿Cuales </a:t>
            </a:r>
            <a:r>
              <a:rPr lang="es-ES_tradnl" altLang="en-US" sz="3600" dirty="0"/>
              <a:t>cuartos son?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Image result for MES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400"/>
            <a:ext cx="4090609" cy="289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 flipH="1">
            <a:off x="2098820" y="1066800"/>
            <a:ext cx="187180" cy="12639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3428999" y="533400"/>
            <a:ext cx="890210" cy="1251417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962400" y="7937"/>
            <a:ext cx="13716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SILLA</a:t>
            </a: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364959" y="2362199"/>
            <a:ext cx="13716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MESA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1219200" y="2814935"/>
            <a:ext cx="13716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2"/>
                </a:solidFill>
              </a:rPr>
              <a:t>Table</a:t>
            </a:r>
            <a:endParaRPr lang="en-US" b="1" dirty="0">
              <a:solidFill>
                <a:schemeClr val="accent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419600" y="533400"/>
            <a:ext cx="13716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2"/>
                </a:solidFill>
              </a:rPr>
              <a:t>chair</a:t>
            </a:r>
            <a:endParaRPr lang="en-US" b="1" dirty="0">
              <a:solidFill>
                <a:schemeClr val="accent2"/>
              </a:solidFill>
            </a:endParaRPr>
          </a:p>
        </p:txBody>
      </p:sp>
      <p:sp>
        <p:nvSpPr>
          <p:cNvPr id="12" name="AutoShape 7" descr="Image result for lampar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4" name="Picture 10" descr="Image result for coffee table with sof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4586" y="3114675"/>
            <a:ext cx="5715000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9" name="Straight Arrow Connector 18"/>
          <p:cNvCxnSpPr>
            <a:endCxn id="25" idx="2"/>
          </p:cNvCxnSpPr>
          <p:nvPr/>
        </p:nvCxnSpPr>
        <p:spPr>
          <a:xfrm flipH="1" flipV="1">
            <a:off x="5566286" y="2823865"/>
            <a:ext cx="301114" cy="106233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880486" y="2362200"/>
            <a:ext cx="13716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SOFÁ</a:t>
            </a:r>
            <a:endParaRPr lang="en-US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6019800" y="2333379"/>
            <a:ext cx="13716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2"/>
                </a:solidFill>
              </a:rPr>
              <a:t>sofa</a:t>
            </a:r>
            <a:endParaRPr lang="en-US" b="1" dirty="0">
              <a:solidFill>
                <a:schemeClr val="accent2"/>
              </a:solidFill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 flipV="1">
            <a:off x="8149714" y="2263876"/>
            <a:ext cx="0" cy="106233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7315200" y="1752600"/>
            <a:ext cx="18288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LÁMPARA</a:t>
            </a:r>
            <a:endParaRPr lang="en-US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7529052" y="1323152"/>
            <a:ext cx="13716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2"/>
                </a:solidFill>
              </a:rPr>
              <a:t>lamp</a:t>
            </a:r>
            <a:endParaRPr lang="en-US" b="1" dirty="0">
              <a:solidFill>
                <a:schemeClr val="accent2"/>
              </a:solidFill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 flipH="1" flipV="1">
            <a:off x="3476070" y="4267200"/>
            <a:ext cx="486330" cy="89273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2790270" y="3805535"/>
            <a:ext cx="13716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MESITA</a:t>
            </a:r>
            <a:endParaRPr lang="en-US" b="1" dirty="0"/>
          </a:p>
        </p:txBody>
      </p:sp>
      <p:sp>
        <p:nvSpPr>
          <p:cNvPr id="26" name="AutoShape 12" descr="Image result for bed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7" name="Picture 1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0" t="18070" b="17805"/>
          <a:stretch/>
        </p:blipFill>
        <p:spPr bwMode="auto">
          <a:xfrm>
            <a:off x="228600" y="4419600"/>
            <a:ext cx="2895600" cy="1899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TextBox 35"/>
          <p:cNvSpPr txBox="1"/>
          <p:nvPr/>
        </p:nvSpPr>
        <p:spPr>
          <a:xfrm>
            <a:off x="2438400" y="3348335"/>
            <a:ext cx="20574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2"/>
                </a:solidFill>
              </a:rPr>
              <a:t>coffee table</a:t>
            </a:r>
            <a:endParaRPr lang="en-US" b="1" dirty="0">
              <a:solidFill>
                <a:schemeClr val="accent2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80219" y="6319318"/>
            <a:ext cx="13716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CAMA</a:t>
            </a:r>
            <a:endParaRPr lang="en-US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1651819" y="6306856"/>
            <a:ext cx="11015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2"/>
                </a:solidFill>
              </a:rPr>
              <a:t>bed</a:t>
            </a:r>
            <a:endParaRPr lang="en-US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0249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52400" y="990600"/>
            <a:ext cx="8915400" cy="5562600"/>
          </a:xfrm>
          <a:noFill/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_tradnl" altLang="en-US" sz="3000" dirty="0" err="1" smtClean="0"/>
              <a:t>Label</a:t>
            </a:r>
            <a:r>
              <a:rPr lang="es-ES_tradnl" altLang="en-US" sz="3000" dirty="0" smtClean="0"/>
              <a:t> </a:t>
            </a:r>
            <a:r>
              <a:rPr lang="es-ES_tradnl" altLang="en-US" sz="3000" dirty="0" err="1" smtClean="0"/>
              <a:t>the</a:t>
            </a:r>
            <a:r>
              <a:rPr lang="es-ES_tradnl" altLang="en-US" sz="3000" dirty="0" smtClean="0"/>
              <a:t> </a:t>
            </a:r>
            <a:r>
              <a:rPr lang="es-ES_tradnl" altLang="en-US" sz="3000" dirty="0" err="1" smtClean="0"/>
              <a:t>room</a:t>
            </a:r>
            <a:r>
              <a:rPr lang="es-ES_tradnl" altLang="en-US" sz="3000" dirty="0" smtClean="0"/>
              <a:t>/place. Use </a:t>
            </a:r>
            <a:r>
              <a:rPr lang="es-ES_tradnl" altLang="en-US" sz="3000" u="sng" dirty="0" smtClean="0"/>
              <a:t>el</a:t>
            </a:r>
            <a:r>
              <a:rPr lang="es-ES_tradnl" altLang="en-US" sz="3000" dirty="0" smtClean="0"/>
              <a:t> o </a:t>
            </a:r>
            <a:r>
              <a:rPr lang="es-ES_tradnl" altLang="en-US" sz="3000" u="sng" dirty="0" smtClean="0"/>
              <a:t>la</a:t>
            </a:r>
            <a:endParaRPr lang="es-ES_tradnl" altLang="en-US" sz="3000" u="sng" dirty="0">
              <a:solidFill>
                <a:srgbClr val="FF0000"/>
              </a:solidFill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endParaRPr lang="es-ES_tradnl" altLang="en-US" dirty="0" smtClean="0"/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endParaRPr lang="es-ES_tradnl" altLang="en-US" b="1" dirty="0"/>
          </a:p>
        </p:txBody>
      </p:sp>
      <p:pic>
        <p:nvPicPr>
          <p:cNvPr id="2066" name="Picture 18" descr="C:\Users\Faculty\AppData\Local\Microsoft\Windows\Temporary Internet Files\Content.IE5\Y6D86QZU\MC900089696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828800"/>
            <a:ext cx="1830629" cy="1439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7" name="Picture 19" descr="C:\Users\Faculty\AppData\Local\Microsoft\Windows\Temporary Internet Files\Content.IE5\EK187HAR\MC90009000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1828800"/>
            <a:ext cx="1829056" cy="1871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8" name="Picture 20" descr="C:\Users\Faculty\AppData\Local\Microsoft\Windows\Temporary Internet Files\Content.IE5\ID6MG4ZU\MC900361050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2782" y="1371600"/>
            <a:ext cx="1978818" cy="1916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9" name="Picture 21" descr="C:\Users\Faculty\AppData\Local\Microsoft\Windows\Temporary Internet Files\Content.IE5\EK187HAR\MC900419360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229" y="4495800"/>
            <a:ext cx="1598371" cy="1182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0" name="Picture 22" descr="C:\Users\Faculty\AppData\Local\Microsoft\Windows\Temporary Internet Files\Content.IE5\ID6MG4ZU\MC900082863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0562" y="4140403"/>
            <a:ext cx="1672438" cy="1803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1" name="Picture 23" descr="C:\Users\Faculty\AppData\Local\Microsoft\Windows\Temporary Internet Files\Content.IE5\I4PJBFIF\MC900089424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4572" y="4419600"/>
            <a:ext cx="1824228" cy="1461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6200" y="3657600"/>
            <a:ext cx="4764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948522" y="3352800"/>
            <a:ext cx="4764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533988" y="3429000"/>
            <a:ext cx="4764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6200" y="5710535"/>
            <a:ext cx="4764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485988" y="5939135"/>
            <a:ext cx="4764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477000" y="5943600"/>
            <a:ext cx="4764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3716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Repaso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352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0668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Ejercicios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838200"/>
            <a:ext cx="8991600" cy="5867400"/>
          </a:xfrm>
        </p:spPr>
        <p:txBody>
          <a:bodyPr/>
          <a:lstStyle/>
          <a:p>
            <a:pPr marL="533400" indent="-533400"/>
            <a:r>
              <a:rPr lang="es-ES_tradnl" altLang="en-US" dirty="0"/>
              <a:t>Escucha y completa la tabla</a:t>
            </a:r>
            <a:r>
              <a:rPr lang="es-ES_tradnl" altLang="en-US" dirty="0" smtClean="0"/>
              <a:t>:</a:t>
            </a:r>
          </a:p>
          <a:p>
            <a:pPr marL="533400" indent="-533400"/>
            <a:endParaRPr lang="es-ES_tradnl" altLang="en-US" dirty="0"/>
          </a:p>
          <a:p>
            <a:pPr marL="533400" indent="-533400"/>
            <a:endParaRPr lang="es-ES_tradnl" altLang="en-US" dirty="0" smtClean="0"/>
          </a:p>
          <a:p>
            <a:pPr marL="533400" indent="-533400"/>
            <a:endParaRPr lang="es-ES_tradnl" altLang="en-US" dirty="0"/>
          </a:p>
          <a:p>
            <a:pPr marL="533400" indent="-533400"/>
            <a:endParaRPr lang="es-ES_tradnl" altLang="en-US" dirty="0" smtClean="0"/>
          </a:p>
          <a:p>
            <a:pPr marL="533400" indent="-533400"/>
            <a:endParaRPr lang="es-ES_tradnl" altLang="en-US" dirty="0"/>
          </a:p>
          <a:p>
            <a:pPr marL="533400" indent="-533400"/>
            <a:endParaRPr lang="es-ES_tradnl" altLang="en-US" dirty="0" smtClean="0"/>
          </a:p>
          <a:p>
            <a:pPr marL="533400" indent="-533400"/>
            <a:endParaRPr lang="es-ES_tradnl" altLang="en-US" dirty="0"/>
          </a:p>
          <a:p>
            <a:pPr marL="533400" indent="-533400"/>
            <a:r>
              <a:rPr lang="en-US" dirty="0" err="1"/>
              <a:t>Copia</a:t>
            </a:r>
            <a:r>
              <a:rPr lang="en-US" dirty="0"/>
              <a:t> y </a:t>
            </a:r>
            <a:r>
              <a:rPr lang="en-US" dirty="0" err="1"/>
              <a:t>responde</a:t>
            </a:r>
            <a:r>
              <a:rPr lang="en-US" dirty="0"/>
              <a:t> </a:t>
            </a:r>
            <a:r>
              <a:rPr lang="en-US" u="sng" dirty="0" err="1"/>
              <a:t>Ejercicio</a:t>
            </a:r>
            <a:r>
              <a:rPr lang="en-US" u="sng" dirty="0"/>
              <a:t> 4</a:t>
            </a:r>
            <a:r>
              <a:rPr lang="en-US" dirty="0"/>
              <a:t> p. 65</a:t>
            </a:r>
          </a:p>
          <a:p>
            <a:pPr marL="533400" indent="-533400"/>
            <a:endParaRPr lang="es-ES_tradnl" altLang="en-US" dirty="0" smtClean="0"/>
          </a:p>
          <a:p>
            <a:pPr marL="533400" indent="-533400"/>
            <a:endParaRPr lang="es-ES_tradnl" altLang="en-US" dirty="0"/>
          </a:p>
          <a:p>
            <a:pPr marL="533400" indent="-533400"/>
            <a:endParaRPr lang="es-ES_tradnl" altLang="en-US" dirty="0" smtClean="0"/>
          </a:p>
          <a:p>
            <a:pPr marL="533400" indent="-533400"/>
            <a:endParaRPr lang="es-ES_tradnl" altLang="en-US" dirty="0"/>
          </a:p>
          <a:p>
            <a:pPr marL="533400" indent="-533400"/>
            <a:endParaRPr lang="es-ES_tradnl" altLang="en-US" dirty="0" smtClean="0"/>
          </a:p>
          <a:p>
            <a:pPr marL="533400" indent="-533400"/>
            <a:endParaRPr lang="es-ES_tradnl" altLang="en-US" dirty="0"/>
          </a:p>
          <a:p>
            <a:pPr marL="533400" indent="-533400"/>
            <a:endParaRPr lang="es-ES_tradnl" altLang="en-US" dirty="0" smtClean="0"/>
          </a:p>
          <a:p>
            <a:pPr marL="533400" indent="-533400"/>
            <a:endParaRPr lang="es-ES_tradnl" altLang="en-US" dirty="0"/>
          </a:p>
          <a:p>
            <a:pPr marL="0" indent="0">
              <a:buNone/>
            </a:pPr>
            <a:endParaRPr lang="es-ES_tradnl" altLang="en-US" dirty="0"/>
          </a:p>
          <a:p>
            <a:pPr marL="533400" indent="-533400"/>
            <a:endParaRPr lang="es-ES_tradnl" altLang="en-US" dirty="0"/>
          </a:p>
          <a:p>
            <a:pPr marL="0" indent="0">
              <a:buNone/>
            </a:pPr>
            <a:endParaRPr lang="es-ES_tradnl" altLang="en-US" dirty="0"/>
          </a:p>
        </p:txBody>
      </p:sp>
      <p:graphicFrame>
        <p:nvGraphicFramePr>
          <p:cNvPr id="30782" name="Group 62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400912479"/>
              </p:ext>
            </p:extLst>
          </p:nvPr>
        </p:nvGraphicFramePr>
        <p:xfrm>
          <a:off x="1066800" y="1387475"/>
          <a:ext cx="6477000" cy="3717925"/>
        </p:xfrm>
        <a:graphic>
          <a:graphicData uri="http://schemas.openxmlformats.org/drawingml/2006/table">
            <a:tbl>
              <a:tblPr/>
              <a:tblGrid>
                <a:gridCol w="3238500"/>
                <a:gridCol w="3238500"/>
              </a:tblGrid>
              <a:tr h="63535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Verdad</a:t>
                      </a:r>
                      <a:endParaRPr kumimoji="0" lang="en-US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Falso</a:t>
                      </a:r>
                      <a:endParaRPr kumimoji="0" lang="en-US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/>
                    </a:solidFill>
                  </a:tcPr>
                </a:tc>
              </a:tr>
              <a:tr h="308256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8606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1066800"/>
            <a:ext cx="9144000" cy="5791200"/>
          </a:xfrm>
        </p:spPr>
        <p:txBody>
          <a:bodyPr/>
          <a:lstStyle/>
          <a:p>
            <a:r>
              <a:rPr lang="es-ES_tradnl" altLang="en-US" sz="3600" dirty="0"/>
              <a:t>WORKBOOK</a:t>
            </a:r>
          </a:p>
          <a:p>
            <a:pPr lvl="1"/>
            <a:r>
              <a:rPr lang="es-ES_tradnl" altLang="en-US" sz="3200" dirty="0"/>
              <a:t>Complete page 2.5</a:t>
            </a:r>
          </a:p>
          <a:p>
            <a:r>
              <a:rPr lang="en-US" dirty="0" smtClean="0"/>
              <a:t>SIGN RUBRIC </a:t>
            </a:r>
            <a:r>
              <a:rPr lang="en-US" u="sng" dirty="0" smtClean="0"/>
              <a:t>Mini-Proyecto: </a:t>
            </a:r>
            <a:r>
              <a:rPr lang="en-US" u="sng" dirty="0" err="1" smtClean="0"/>
              <a:t>una</a:t>
            </a:r>
            <a:r>
              <a:rPr lang="en-US" u="sng" dirty="0" smtClean="0"/>
              <a:t> </a:t>
            </a:r>
            <a:r>
              <a:rPr lang="en-US" u="sng" dirty="0" err="1" smtClean="0"/>
              <a:t>familia</a:t>
            </a:r>
            <a:r>
              <a:rPr lang="en-US" u="sng" dirty="0" smtClean="0"/>
              <a:t> </a:t>
            </a:r>
            <a:r>
              <a:rPr lang="en-US" u="sng" dirty="0" err="1" smtClean="0"/>
              <a:t>extraordinaria</a:t>
            </a:r>
            <a:r>
              <a:rPr lang="en-US" dirty="0" smtClean="0"/>
              <a:t> by NO LATER than NEXT TUESDAY</a:t>
            </a:r>
            <a:endParaRPr lang="en-US" dirty="0" smtClean="0"/>
          </a:p>
          <a:p>
            <a:r>
              <a:rPr lang="en-US" u="sng" dirty="0" smtClean="0"/>
              <a:t>QUIZ </a:t>
            </a:r>
            <a:r>
              <a:rPr lang="en-US" u="sng" dirty="0"/>
              <a:t>2: Cap. 2  </a:t>
            </a:r>
            <a:r>
              <a:rPr lang="en-US" dirty="0" smtClean="0"/>
              <a:t>on THURSDAY!!!!</a:t>
            </a:r>
            <a:endParaRPr lang="en-US" dirty="0"/>
          </a:p>
          <a:p>
            <a:pPr lvl="1"/>
            <a:r>
              <a:rPr lang="en-US" dirty="0"/>
              <a:t>STUDY </a:t>
            </a:r>
            <a:r>
              <a:rPr lang="en-US" u="sng" dirty="0"/>
              <a:t>VOCABULARIO 2</a:t>
            </a:r>
            <a:r>
              <a:rPr lang="en-US" dirty="0"/>
              <a:t> from PROPOSITO  38- PROPOSITO 41</a:t>
            </a:r>
          </a:p>
          <a:p>
            <a:pPr marL="457200" lvl="1" indent="0">
              <a:buNone/>
            </a:pPr>
            <a:endParaRPr lang="es-ES_tradnl" altLang="en-US" sz="3200" dirty="0"/>
          </a:p>
          <a:p>
            <a:pPr marL="457200" lvl="1" indent="0">
              <a:buNone/>
            </a:pPr>
            <a:endParaRPr lang="es-ES_tradnl" altLang="en-US" sz="3200" dirty="0"/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381000" y="-228600"/>
            <a:ext cx="8229600" cy="1063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5400">
                <a:solidFill>
                  <a:schemeClr val="tx2"/>
                </a:solidFill>
                <a:latin typeface="CAC Futura Casual" pitchFamily="2" charset="0"/>
              </a:defRPr>
            </a:lvl1pPr>
            <a:lvl2pPr>
              <a:defRPr sz="5400">
                <a:solidFill>
                  <a:schemeClr val="tx2"/>
                </a:solidFill>
                <a:latin typeface="CAC Futura Casual" pitchFamily="2" charset="0"/>
              </a:defRPr>
            </a:lvl2pPr>
            <a:lvl3pPr>
              <a:defRPr sz="5400">
                <a:solidFill>
                  <a:schemeClr val="tx2"/>
                </a:solidFill>
                <a:latin typeface="CAC Futura Casual" pitchFamily="2" charset="0"/>
              </a:defRPr>
            </a:lvl3pPr>
            <a:lvl4pPr>
              <a:defRPr sz="5400">
                <a:solidFill>
                  <a:schemeClr val="tx2"/>
                </a:solidFill>
                <a:latin typeface="CAC Futura Casual" pitchFamily="2" charset="0"/>
              </a:defRPr>
            </a:lvl4pPr>
            <a:lvl5pPr>
              <a:defRPr sz="5400">
                <a:solidFill>
                  <a:schemeClr val="tx2"/>
                </a:solidFill>
                <a:latin typeface="CAC Futura Casual" pitchFamily="2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9pPr>
          </a:lstStyle>
          <a:p>
            <a:pPr algn="ctr"/>
            <a:r>
              <a:rPr lang="en-US" altLang="en-US" dirty="0" err="1">
                <a:solidFill>
                  <a:srgbClr val="CC0000"/>
                </a:solidFill>
              </a:rPr>
              <a:t>Tarea</a:t>
            </a:r>
            <a:r>
              <a:rPr lang="en-US" altLang="en-US" dirty="0">
                <a:solidFill>
                  <a:srgbClr val="CC0000"/>
                </a:solidFill>
              </a:rPr>
              <a:t> # </a:t>
            </a:r>
            <a:r>
              <a:rPr lang="en-US" altLang="en-US" dirty="0" smtClean="0">
                <a:solidFill>
                  <a:srgbClr val="CC0000"/>
                </a:solidFill>
              </a:rPr>
              <a:t>39:</a:t>
            </a:r>
            <a:endParaRPr lang="en-US" altLang="en-US" dirty="0">
              <a:solidFill>
                <a:srgbClr val="CC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7772400" cy="1143000"/>
          </a:xfrm>
        </p:spPr>
        <p:txBody>
          <a:bodyPr/>
          <a:lstStyle/>
          <a:p>
            <a:r>
              <a:rPr lang="en-US" sz="3200" dirty="0" smtClean="0">
                <a:solidFill>
                  <a:srgbClr val="FF0000"/>
                </a:solidFill>
              </a:rPr>
              <a:t>Teacher oral parts for EJERCICIO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7772400" cy="411480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s-ES_tradnl" sz="2800" dirty="0" smtClean="0"/>
              <a:t>Una casa grande tiene ocho cuartos.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/>
              <a:t>Una casa grande tiene cuatro cuartos.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/>
              <a:t>Una casa de apartamentos tiene muchos pisos.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/>
              <a:t>Una casa privada es un edificio alto.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/>
              <a:t>Hay flores y arboles en un jardín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/>
              <a:t>Un carro nuevo tiene muchos años.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/>
              <a:t>Hay una mesa y cuatro sillas en el baño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/>
              <a:t>Un hijo único es un gemelo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/>
              <a:t>Hay un sofá</a:t>
            </a:r>
            <a:r>
              <a:rPr lang="es-ES_tradnl" sz="2800" dirty="0" smtClean="0"/>
              <a:t>, </a:t>
            </a:r>
            <a:r>
              <a:rPr lang="es-ES_tradnl" sz="2800" dirty="0" smtClean="0"/>
              <a:t>una mesita </a:t>
            </a:r>
            <a:r>
              <a:rPr lang="es-ES_tradnl" sz="2800" dirty="0" smtClean="0"/>
              <a:t>y </a:t>
            </a:r>
            <a:r>
              <a:rPr lang="es-ES_tradnl" sz="2800" dirty="0" smtClean="0"/>
              <a:t>una lámpara en la sala de la casa.</a:t>
            </a:r>
            <a:endParaRPr lang="es-ES_tradnl" sz="2800" dirty="0"/>
          </a:p>
        </p:txBody>
      </p:sp>
    </p:spTree>
    <p:extLst>
      <p:ext uri="{BB962C8B-B14F-4D97-AF65-F5344CB8AC3E}">
        <p14:creationId xmlns:p14="http://schemas.microsoft.com/office/powerpoint/2010/main" val="1302174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earning to Write">
  <a:themeElements>
    <a:clrScheme name="Learning to Writ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earning to Write">
      <a:majorFont>
        <a:latin typeface="CAC Futura Casual"/>
        <a:ea typeface=""/>
        <a:cs typeface=""/>
      </a:majorFont>
      <a:minorFont>
        <a:latin typeface="CAC Futura Casu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earning to Wri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arning to Wri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arning to Wri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arning to Wri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arning to Wri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arning to Wri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arning to Wri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xtured">
  <a:themeElements>
    <a:clrScheme name="Textured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Textured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ured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ured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Learning to Write</Template>
  <TotalTime>17461</TotalTime>
  <Words>236</Words>
  <Application>Microsoft Office PowerPoint</Application>
  <PresentationFormat>On-screen Show (4:3)</PresentationFormat>
  <Paragraphs>65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Learning to Write</vt:lpstr>
      <vt:lpstr>Textured</vt:lpstr>
      <vt:lpstr>Me llamo _________              Clase 602  La fecha es 2 de enero del 2018</vt:lpstr>
      <vt:lpstr>PowerPoint Presentation</vt:lpstr>
      <vt:lpstr>Repaso</vt:lpstr>
      <vt:lpstr>Ejercicios</vt:lpstr>
      <vt:lpstr>PowerPoint Presentation</vt:lpstr>
      <vt:lpstr>Teacher oral parts for EJERCICIO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     Clase 9N La fecha es 23 de marzo del 2012</dc:title>
  <dc:creator>Helen Zumaeta</dc:creator>
  <cp:lastModifiedBy>Helen Zumaeta</cp:lastModifiedBy>
  <cp:revision>60</cp:revision>
  <cp:lastPrinted>2018-01-02T13:34:19Z</cp:lastPrinted>
  <dcterms:created xsi:type="dcterms:W3CDTF">2012-03-22T16:22:56Z</dcterms:created>
  <dcterms:modified xsi:type="dcterms:W3CDTF">2018-01-02T15:53:23Z</dcterms:modified>
</cp:coreProperties>
</file>